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9" autoAdjust="0"/>
    <p:restoredTop sz="94663" autoAdjust="0"/>
  </p:normalViewPr>
  <p:slideViewPr>
    <p:cSldViewPr snapToGrid="0">
      <p:cViewPr varScale="1">
        <p:scale>
          <a:sx n="91" d="100"/>
          <a:sy n="91" d="100"/>
        </p:scale>
        <p:origin x="21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DE823-9E36-42AC-9214-77247719964B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8CA41-AC2D-4967-B7D4-6155CA5CD2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88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227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86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642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52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991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59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050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714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97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96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73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B3F0D-B1FC-4A32-AF38-9616EA698337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484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kumimoji="1"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kumimoji="1"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D3EA56-17A1-404A-8F24-75E11212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Twitter</a:t>
            </a:r>
            <a:r>
              <a:rPr kumimoji="1" lang="ja-JP" altLang="en-US" dirty="0"/>
              <a:t>ライクな</a:t>
            </a:r>
            <a:r>
              <a:rPr kumimoji="1" lang="en-US" altLang="ja-JP" dirty="0"/>
              <a:t>SNS</a:t>
            </a:r>
            <a:r>
              <a:rPr kumimoji="1" lang="ja-JP" altLang="en-US" dirty="0"/>
              <a:t>サイト</a:t>
            </a:r>
            <a:br>
              <a:rPr kumimoji="1" lang="en-US" altLang="ja-JP" dirty="0"/>
            </a:br>
            <a:r>
              <a:rPr kumimoji="1" lang="en-US" altLang="ja-JP" dirty="0" err="1"/>
              <a:t>Urattei</a:t>
            </a:r>
            <a:r>
              <a:rPr lang="ja-JP" altLang="en-US" dirty="0"/>
              <a:t>　画面設計書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C58E66-6772-4375-97A8-FBE9F6A7E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A-1 </a:t>
            </a:r>
            <a:r>
              <a:rPr lang="en-US" altLang="ja-JP" dirty="0"/>
              <a:t>TOP</a:t>
            </a:r>
            <a:r>
              <a:rPr lang="ja-JP" altLang="en-US" dirty="0"/>
              <a:t>ページ</a:t>
            </a:r>
            <a:endParaRPr lang="en-US" altLang="ja-JP" dirty="0"/>
          </a:p>
          <a:p>
            <a:r>
              <a:rPr lang="en-US" altLang="ja-JP" dirty="0"/>
              <a:t>B-1</a:t>
            </a:r>
            <a:r>
              <a:rPr lang="ja-JP" altLang="en-US" dirty="0"/>
              <a:t> 会員登録ページ</a:t>
            </a:r>
            <a:endParaRPr lang="en-US" altLang="ja-JP" dirty="0"/>
          </a:p>
          <a:p>
            <a:r>
              <a:rPr lang="en-US" altLang="ja-JP" dirty="0"/>
              <a:t>C-1 </a:t>
            </a:r>
            <a:r>
              <a:rPr lang="ja-JP" altLang="en-US" dirty="0"/>
              <a:t>ログインページ</a:t>
            </a:r>
            <a:endParaRPr lang="en-US" altLang="ja-JP" dirty="0"/>
          </a:p>
          <a:p>
            <a:r>
              <a:rPr lang="en-US" altLang="ja-JP" dirty="0"/>
              <a:t>D-1</a:t>
            </a:r>
            <a:r>
              <a:rPr lang="ja-JP" altLang="en-US" dirty="0"/>
              <a:t> 投稿ページ</a:t>
            </a:r>
            <a:endParaRPr lang="en-US" altLang="ja-JP" dirty="0"/>
          </a:p>
          <a:p>
            <a:pPr lvl="1"/>
            <a:r>
              <a:rPr lang="en-US" altLang="ja-JP" dirty="0"/>
              <a:t>D-2 </a:t>
            </a:r>
            <a:r>
              <a:rPr lang="ja-JP" altLang="en-US" dirty="0"/>
              <a:t>投稿後の画面</a:t>
            </a:r>
            <a:endParaRPr lang="en-US" altLang="ja-JP" dirty="0"/>
          </a:p>
          <a:p>
            <a:pPr lvl="1"/>
            <a:r>
              <a:rPr lang="en-US" altLang="ja-JP" dirty="0"/>
              <a:t>D-3 </a:t>
            </a:r>
            <a:r>
              <a:rPr lang="ja-JP" altLang="en-US" dirty="0"/>
              <a:t>投稿一覧</a:t>
            </a:r>
            <a:endParaRPr lang="en-US" altLang="ja-JP" dirty="0"/>
          </a:p>
          <a:p>
            <a:r>
              <a:rPr lang="en-US" altLang="ja-JP" dirty="0"/>
              <a:t>E-1 </a:t>
            </a:r>
            <a:r>
              <a:rPr lang="ja-JP" altLang="en-US"/>
              <a:t>ユーザー表示</a:t>
            </a:r>
            <a:endParaRPr lang="en-US" altLang="ja-JP" dirty="0"/>
          </a:p>
          <a:p>
            <a:pPr lvl="1"/>
            <a:endParaRPr lang="en-US" altLang="ja-JP" dirty="0"/>
          </a:p>
        </p:txBody>
      </p:sp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5DC1F791-C180-954F-A5CC-4642C5F838F9}"/>
              </a:ext>
            </a:extLst>
          </p:cNvPr>
          <p:cNvSpPr/>
          <p:nvPr/>
        </p:nvSpPr>
        <p:spPr>
          <a:xfrm>
            <a:off x="6226629" y="2376714"/>
            <a:ext cx="4252686" cy="961572"/>
          </a:xfrm>
          <a:prstGeom prst="wedgeRoundRectCallout">
            <a:avLst>
              <a:gd name="adj1" fmla="val -62071"/>
              <a:gd name="adj2" fmla="val 49215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アカウント編集の画面がありません。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→とりあえず現状は作りません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953170F3-60F9-8344-8FC1-D585C757686A}"/>
              </a:ext>
            </a:extLst>
          </p:cNvPr>
          <p:cNvSpPr/>
          <p:nvPr/>
        </p:nvSpPr>
        <p:spPr>
          <a:xfrm>
            <a:off x="6001658" y="5512231"/>
            <a:ext cx="4252686" cy="1412308"/>
          </a:xfrm>
          <a:prstGeom prst="wedgeRoundRectCallout">
            <a:avLst>
              <a:gd name="adj1" fmla="val -60365"/>
              <a:gd name="adj2" fmla="val -47389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投稿の一覧ページがあったほうが親切で見やすいのではないでしょうか？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EB5BCD0D-AD36-654D-8F49-3EDCD883116D}"/>
              </a:ext>
            </a:extLst>
          </p:cNvPr>
          <p:cNvSpPr/>
          <p:nvPr/>
        </p:nvSpPr>
        <p:spPr>
          <a:xfrm>
            <a:off x="551543" y="7563984"/>
            <a:ext cx="5849257" cy="1855788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Helvetica Neue" panose="02000503000000020004" pitchFamily="2" charset="0"/>
              <a:buChar char="※"/>
            </a:pPr>
            <a:r>
              <a:rPr kumimoji="1" lang="ja-JP" altLang="en-US">
                <a:solidFill>
                  <a:schemeClr val="tx1"/>
                </a:solidFill>
              </a:rPr>
              <a:t>設計の途中で要件が変わったときは、その内容に合わせて他の設計書も修正する必要があります。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827E7FC5-8288-1E49-9E38-E0018E247F30}"/>
              </a:ext>
            </a:extLst>
          </p:cNvPr>
          <p:cNvSpPr/>
          <p:nvPr/>
        </p:nvSpPr>
        <p:spPr>
          <a:xfrm>
            <a:off x="6001658" y="4259421"/>
            <a:ext cx="4252686" cy="961572"/>
          </a:xfrm>
          <a:prstGeom prst="wedgeRoundRectCallout">
            <a:avLst>
              <a:gd name="adj1" fmla="val -62071"/>
              <a:gd name="adj2" fmla="val 25064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リプライの画面がありません。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→現状の知識で実装が難しそうなのでいったん削除しました</a:t>
            </a:r>
          </a:p>
        </p:txBody>
      </p:sp>
    </p:spTree>
    <p:extLst>
      <p:ext uri="{BB962C8B-B14F-4D97-AF65-F5344CB8AC3E}">
        <p14:creationId xmlns:p14="http://schemas.microsoft.com/office/powerpoint/2010/main" val="250304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A-1 </a:t>
            </a:r>
            <a:r>
              <a:rPr kumimoji="1" lang="ja-JP" altLang="en-US" dirty="0"/>
              <a:t>トップページ</a:t>
            </a:r>
          </a:p>
        </p:txBody>
      </p:sp>
      <p:pic>
        <p:nvPicPr>
          <p:cNvPr id="7" name="コンテンツ プレースホルダー 6" descr="図形&#10;&#10;自動的に生成された説明">
            <a:extLst>
              <a:ext uri="{FF2B5EF4-FFF2-40B4-BE49-F238E27FC236}">
                <a16:creationId xmlns:a16="http://schemas.microsoft.com/office/drawing/2014/main" id="{D198B63B-747C-4855-BA70-7354A7819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" y="2201068"/>
            <a:ext cx="8563919" cy="5199063"/>
          </a:xfrm>
        </p:spPr>
      </p:pic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C571BD47-2FAE-4CEE-A35F-626075DC740E}"/>
              </a:ext>
            </a:extLst>
          </p:cNvPr>
          <p:cNvCxnSpPr>
            <a:cxnSpLocks/>
          </p:cNvCxnSpPr>
          <p:nvPr/>
        </p:nvCxnSpPr>
        <p:spPr>
          <a:xfrm flipH="1">
            <a:off x="5537200" y="3067050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A151B393-3F0D-4B96-A72B-C9555867C4BE}"/>
              </a:ext>
            </a:extLst>
          </p:cNvPr>
          <p:cNvCxnSpPr>
            <a:cxnSpLocks/>
          </p:cNvCxnSpPr>
          <p:nvPr/>
        </p:nvCxnSpPr>
        <p:spPr>
          <a:xfrm flipH="1">
            <a:off x="5971060" y="3575448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FC927C7-2621-48BA-B55D-E5F16EF28680}"/>
              </a:ext>
            </a:extLst>
          </p:cNvPr>
          <p:cNvSpPr txBox="1"/>
          <p:nvPr/>
        </p:nvSpPr>
        <p:spPr>
          <a:xfrm>
            <a:off x="10248900" y="2682737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A88FFD9-34F6-47B1-873F-DE66A898E126}"/>
              </a:ext>
            </a:extLst>
          </p:cNvPr>
          <p:cNvSpPr txBox="1"/>
          <p:nvPr/>
        </p:nvSpPr>
        <p:spPr>
          <a:xfrm>
            <a:off x="10682760" y="31189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9B47078B-B220-48CA-B35D-8EAEA6FC95DF}"/>
              </a:ext>
            </a:extLst>
          </p:cNvPr>
          <p:cNvCxnSpPr>
            <a:cxnSpLocks/>
          </p:cNvCxnSpPr>
          <p:nvPr/>
        </p:nvCxnSpPr>
        <p:spPr>
          <a:xfrm flipH="1">
            <a:off x="8578850" y="1526115"/>
            <a:ext cx="2305050" cy="6649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635BEED-157B-4C1E-ADB3-D11885E981F2}"/>
              </a:ext>
            </a:extLst>
          </p:cNvPr>
          <p:cNvSpPr txBox="1"/>
          <p:nvPr/>
        </p:nvSpPr>
        <p:spPr>
          <a:xfrm>
            <a:off x="10883900" y="109174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EA916A7-40CD-46FA-B11D-0D931F41C739}"/>
              </a:ext>
            </a:extLst>
          </p:cNvPr>
          <p:cNvSpPr txBox="1"/>
          <p:nvPr/>
        </p:nvSpPr>
        <p:spPr>
          <a:xfrm>
            <a:off x="368300" y="7893050"/>
            <a:ext cx="120247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① 会員登録ページへ　　　④　②と同様　　⑦トップページへ</a:t>
            </a:r>
            <a:endParaRPr kumimoji="1" lang="en-US" altLang="ja-JP" sz="3200" dirty="0"/>
          </a:p>
          <a:p>
            <a:r>
              <a:rPr kumimoji="1" lang="ja-JP" altLang="en-US" sz="3200" dirty="0"/>
              <a:t>② ログインページへ　　　⑤　ログアウト　</a:t>
            </a:r>
            <a:endParaRPr kumimoji="1" lang="en-US" altLang="ja-JP" sz="3200" dirty="0"/>
          </a:p>
          <a:p>
            <a:r>
              <a:rPr kumimoji="1" lang="ja-JP" altLang="en-US" sz="3200" dirty="0"/>
              <a:t>③ 管理者にメール</a:t>
            </a:r>
            <a:r>
              <a:rPr kumimoji="1" lang="en-US" altLang="ja-JP" sz="3200" dirty="0"/>
              <a:t>(</a:t>
            </a:r>
            <a:r>
              <a:rPr kumimoji="1" lang="en-US" altLang="ja-JP" sz="3200" dirty="0" err="1"/>
              <a:t>mailto</a:t>
            </a:r>
            <a:r>
              <a:rPr kumimoji="1" lang="en-US" altLang="ja-JP" sz="3200" dirty="0"/>
              <a:t>)</a:t>
            </a:r>
            <a:r>
              <a:rPr kumimoji="1" lang="ja-JP" altLang="en-US" sz="3200" dirty="0"/>
              <a:t>    ⑥　①と同様</a:t>
            </a:r>
            <a:endParaRPr kumimoji="1" lang="en-US" altLang="ja-JP" sz="3200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96FF99F5-EAE2-4D69-9B4D-26C9AE005231}"/>
              </a:ext>
            </a:extLst>
          </p:cNvPr>
          <p:cNvCxnSpPr>
            <a:cxnSpLocks/>
          </p:cNvCxnSpPr>
          <p:nvPr/>
        </p:nvCxnSpPr>
        <p:spPr>
          <a:xfrm flipH="1">
            <a:off x="9334365" y="2280973"/>
            <a:ext cx="1496830" cy="517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CD11D47-5577-4788-9497-98333D84A206}"/>
              </a:ext>
            </a:extLst>
          </p:cNvPr>
          <p:cNvCxnSpPr>
            <a:cxnSpLocks/>
          </p:cNvCxnSpPr>
          <p:nvPr/>
        </p:nvCxnSpPr>
        <p:spPr>
          <a:xfrm flipH="1">
            <a:off x="8066526" y="1350169"/>
            <a:ext cx="1267839" cy="8424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37E47BB-9584-472A-B33C-E22CB3711CA8}"/>
              </a:ext>
            </a:extLst>
          </p:cNvPr>
          <p:cNvSpPr txBox="1"/>
          <p:nvPr/>
        </p:nvSpPr>
        <p:spPr>
          <a:xfrm>
            <a:off x="9337413" y="68712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A71C455-79C9-47A8-989B-AD8EDA414A78}"/>
              </a:ext>
            </a:extLst>
          </p:cNvPr>
          <p:cNvSpPr txBox="1"/>
          <p:nvPr/>
        </p:nvSpPr>
        <p:spPr>
          <a:xfrm>
            <a:off x="10957515" y="20285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51FB2DB7-FE43-42CB-B492-A2807E9BD6B3}"/>
              </a:ext>
            </a:extLst>
          </p:cNvPr>
          <p:cNvCxnSpPr>
            <a:cxnSpLocks/>
          </p:cNvCxnSpPr>
          <p:nvPr/>
        </p:nvCxnSpPr>
        <p:spPr>
          <a:xfrm flipH="1">
            <a:off x="7582374" y="1271995"/>
            <a:ext cx="673166" cy="8359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BDA0E1F-88FA-4EA4-AB4D-0DE4AA09F92C}"/>
              </a:ext>
            </a:extLst>
          </p:cNvPr>
          <p:cNvSpPr txBox="1"/>
          <p:nvPr/>
        </p:nvSpPr>
        <p:spPr>
          <a:xfrm>
            <a:off x="7918957" y="5542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9BF7797-2777-41FC-A884-0D997D9676CA}"/>
              </a:ext>
            </a:extLst>
          </p:cNvPr>
          <p:cNvCxnSpPr>
            <a:cxnSpLocks/>
          </p:cNvCxnSpPr>
          <p:nvPr/>
        </p:nvCxnSpPr>
        <p:spPr>
          <a:xfrm>
            <a:off x="515754" y="1350169"/>
            <a:ext cx="503650" cy="8652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0614339-BF78-4D24-9F49-75FB66E1084E}"/>
              </a:ext>
            </a:extLst>
          </p:cNvPr>
          <p:cNvSpPr txBox="1"/>
          <p:nvPr/>
        </p:nvSpPr>
        <p:spPr>
          <a:xfrm>
            <a:off x="240529" y="66170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⑦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633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916839B0-B85A-4589-ACC4-207E35F7A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22" y="1859047"/>
            <a:ext cx="7224386" cy="469813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B-1</a:t>
            </a:r>
            <a:r>
              <a:rPr lang="ja-JP" altLang="en-US" dirty="0"/>
              <a:t> 会員登録ページ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6FAE9F4-4C4A-400D-9A71-B7261E91C9E6}"/>
              </a:ext>
            </a:extLst>
          </p:cNvPr>
          <p:cNvCxnSpPr>
            <a:cxnSpLocks/>
          </p:cNvCxnSpPr>
          <p:nvPr/>
        </p:nvCxnSpPr>
        <p:spPr>
          <a:xfrm flipH="1">
            <a:off x="7514650" y="3172757"/>
            <a:ext cx="3270226" cy="12849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3A4F9D89-3767-4CA0-99CF-EDA5C015CEB6}"/>
              </a:ext>
            </a:extLst>
          </p:cNvPr>
          <p:cNvCxnSpPr>
            <a:cxnSpLocks/>
          </p:cNvCxnSpPr>
          <p:nvPr/>
        </p:nvCxnSpPr>
        <p:spPr>
          <a:xfrm flipH="1">
            <a:off x="7452564" y="1741897"/>
            <a:ext cx="3198947" cy="229657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407FB1-9759-44C9-8899-167B8B76C07B}"/>
              </a:ext>
            </a:extLst>
          </p:cNvPr>
          <p:cNvSpPr txBox="1"/>
          <p:nvPr/>
        </p:nvSpPr>
        <p:spPr>
          <a:xfrm>
            <a:off x="10713597" y="260549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BADEFC0-234B-4890-9928-6CCBEB072DF8}"/>
              </a:ext>
            </a:extLst>
          </p:cNvPr>
          <p:cNvCxnSpPr>
            <a:cxnSpLocks/>
          </p:cNvCxnSpPr>
          <p:nvPr/>
        </p:nvCxnSpPr>
        <p:spPr>
          <a:xfrm flipH="1">
            <a:off x="7455605" y="4555262"/>
            <a:ext cx="3771988" cy="29971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794E6F-26C2-485C-BB74-64F2B04A4B20}"/>
              </a:ext>
            </a:extLst>
          </p:cNvPr>
          <p:cNvSpPr txBox="1"/>
          <p:nvPr/>
        </p:nvSpPr>
        <p:spPr>
          <a:xfrm>
            <a:off x="11286500" y="417827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FD604B3-2D82-4F95-B3D0-91BD7C11AE6C}"/>
              </a:ext>
            </a:extLst>
          </p:cNvPr>
          <p:cNvSpPr txBox="1"/>
          <p:nvPr/>
        </p:nvSpPr>
        <p:spPr>
          <a:xfrm>
            <a:off x="10759450" y="12769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59B2490D-C957-4B9A-8B5C-8B8206253657}"/>
              </a:ext>
            </a:extLst>
          </p:cNvPr>
          <p:cNvCxnSpPr>
            <a:cxnSpLocks/>
          </p:cNvCxnSpPr>
          <p:nvPr/>
        </p:nvCxnSpPr>
        <p:spPr>
          <a:xfrm flipH="1" flipV="1">
            <a:off x="7514650" y="5805596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FF5C7D9-749B-4793-B6CE-838EA09B8777}"/>
              </a:ext>
            </a:extLst>
          </p:cNvPr>
          <p:cNvSpPr txBox="1"/>
          <p:nvPr/>
        </p:nvSpPr>
        <p:spPr>
          <a:xfrm>
            <a:off x="1001827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2537E0-D479-4869-A55C-ED79F81CCC22}"/>
              </a:ext>
            </a:extLst>
          </p:cNvPr>
          <p:cNvSpPr txBox="1"/>
          <p:nvPr/>
        </p:nvSpPr>
        <p:spPr>
          <a:xfrm>
            <a:off x="11073964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EAEBAC82-19A9-42AE-9742-109317ED2D1B}"/>
              </a:ext>
            </a:extLst>
          </p:cNvPr>
          <p:cNvCxnSpPr>
            <a:cxnSpLocks/>
          </p:cNvCxnSpPr>
          <p:nvPr/>
        </p:nvCxnSpPr>
        <p:spPr>
          <a:xfrm flipV="1">
            <a:off x="1766493" y="5943212"/>
            <a:ext cx="4293766" cy="3220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42789AA-D86E-4DD5-89B8-5811EB56FC9A}"/>
              </a:ext>
            </a:extLst>
          </p:cNvPr>
          <p:cNvSpPr txBox="1"/>
          <p:nvPr/>
        </p:nvSpPr>
        <p:spPr>
          <a:xfrm>
            <a:off x="787179" y="7281621"/>
            <a:ext cx="11853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①ニックネームを入力　　 　　　 ④パスワード再入力</a:t>
            </a:r>
            <a:endParaRPr kumimoji="1" lang="en-US" altLang="ja-JP" sz="3600" dirty="0"/>
          </a:p>
          <a:p>
            <a:r>
              <a:rPr kumimoji="1" lang="ja-JP" altLang="en-US" sz="3600" dirty="0"/>
              <a:t>②メールアドレスを入力　　  　　⑤トップページへ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③パスワードを入力　　　　　　  ⑥登録ボタン</a:t>
            </a:r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E4DBE90C-6CC4-584D-A4BC-B9DCD0B293A1}"/>
              </a:ext>
            </a:extLst>
          </p:cNvPr>
          <p:cNvSpPr/>
          <p:nvPr/>
        </p:nvSpPr>
        <p:spPr>
          <a:xfrm>
            <a:off x="595827" y="2556437"/>
            <a:ext cx="4252686" cy="2423886"/>
          </a:xfrm>
          <a:prstGeom prst="wedgeRoundRectCallout">
            <a:avLst>
              <a:gd name="adj1" fmla="val 74448"/>
              <a:gd name="adj2" fmla="val 22658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ログイン情報に使われるメールアドレスが抜けています。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要件定義にある「ニックネーム」が抜けています。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要件定義にある「アカウント名」とは何に当たるでしょうか？</a:t>
            </a:r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FFB1CC60-BD15-EF4B-9A26-89F10033DD84}"/>
              </a:ext>
            </a:extLst>
          </p:cNvPr>
          <p:cNvSpPr/>
          <p:nvPr/>
        </p:nvSpPr>
        <p:spPr>
          <a:xfrm>
            <a:off x="6721251" y="9360407"/>
            <a:ext cx="4252686" cy="808642"/>
          </a:xfrm>
          <a:prstGeom prst="wedgeRoundRectCallout">
            <a:avLst>
              <a:gd name="adj1" fmla="val -58317"/>
              <a:gd name="adj2" fmla="val -169395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</a:t>
            </a:r>
            <a:r>
              <a:rPr kumimoji="1" lang="en-US" altLang="ja-JP">
                <a:solidFill>
                  <a:schemeClr val="tx1"/>
                </a:solidFill>
              </a:rPr>
              <a:t>ID</a:t>
            </a:r>
            <a:r>
              <a:rPr kumimoji="1" lang="ja-JP" altLang="en-US">
                <a:solidFill>
                  <a:schemeClr val="tx1"/>
                </a:solidFill>
              </a:rPr>
              <a:t>」が要件定義にありません。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CCB0B70-1529-4388-8C64-9E617330D659}"/>
              </a:ext>
            </a:extLst>
          </p:cNvPr>
          <p:cNvCxnSpPr>
            <a:cxnSpLocks/>
          </p:cNvCxnSpPr>
          <p:nvPr/>
        </p:nvCxnSpPr>
        <p:spPr>
          <a:xfrm flipH="1" flipV="1">
            <a:off x="6987599" y="6018721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55045C9-288E-4BB3-9AB7-73B4D97E509D}"/>
              </a:ext>
            </a:extLst>
          </p:cNvPr>
          <p:cNvSpPr txBox="1"/>
          <p:nvPr/>
        </p:nvSpPr>
        <p:spPr>
          <a:xfrm>
            <a:off x="10381296" y="628778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13401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B3C1CEE2-71EC-4629-8630-5EB643767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470" y="2020610"/>
            <a:ext cx="6969094" cy="4279001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C-1 </a:t>
            </a:r>
            <a:r>
              <a:rPr kumimoji="1" lang="ja-JP" altLang="en-US" dirty="0"/>
              <a:t>ログインページ</a:t>
            </a:r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4EADBACB-B784-4391-BBE1-0A6A8C8B20F9}"/>
              </a:ext>
            </a:extLst>
          </p:cNvPr>
          <p:cNvCxnSpPr>
            <a:cxnSpLocks/>
          </p:cNvCxnSpPr>
          <p:nvPr/>
        </p:nvCxnSpPr>
        <p:spPr>
          <a:xfrm flipH="1">
            <a:off x="7863840" y="2517337"/>
            <a:ext cx="3355119" cy="20785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5BCBC34F-5AE8-4B71-A657-A8F6786D8732}"/>
              </a:ext>
            </a:extLst>
          </p:cNvPr>
          <p:cNvCxnSpPr>
            <a:cxnSpLocks/>
          </p:cNvCxnSpPr>
          <p:nvPr/>
        </p:nvCxnSpPr>
        <p:spPr>
          <a:xfrm flipH="1">
            <a:off x="7599405" y="5439438"/>
            <a:ext cx="3619554" cy="1051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2D4CA1D-9D97-484F-95D0-861234632249}"/>
              </a:ext>
            </a:extLst>
          </p:cNvPr>
          <p:cNvSpPr txBox="1"/>
          <p:nvPr/>
        </p:nvSpPr>
        <p:spPr>
          <a:xfrm>
            <a:off x="11084320" y="20206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0D914531-A915-4ECA-A728-73E8673E5748}"/>
              </a:ext>
            </a:extLst>
          </p:cNvPr>
          <p:cNvCxnSpPr>
            <a:cxnSpLocks/>
          </p:cNvCxnSpPr>
          <p:nvPr/>
        </p:nvCxnSpPr>
        <p:spPr>
          <a:xfrm flipH="1">
            <a:off x="8038162" y="4325510"/>
            <a:ext cx="3480738" cy="8075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C63B045-B485-4A7D-9A5F-833FD5EF1C92}"/>
              </a:ext>
            </a:extLst>
          </p:cNvPr>
          <p:cNvSpPr txBox="1"/>
          <p:nvPr/>
        </p:nvSpPr>
        <p:spPr>
          <a:xfrm>
            <a:off x="11518900" y="38022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5876155-4B68-4CD8-AAC6-784CF2ACA102}"/>
              </a:ext>
            </a:extLst>
          </p:cNvPr>
          <p:cNvSpPr txBox="1"/>
          <p:nvPr/>
        </p:nvSpPr>
        <p:spPr>
          <a:xfrm>
            <a:off x="11363961" y="50607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A298AB88-597A-4E99-92E2-293780949AE8}"/>
              </a:ext>
            </a:extLst>
          </p:cNvPr>
          <p:cNvCxnSpPr>
            <a:cxnSpLocks/>
          </p:cNvCxnSpPr>
          <p:nvPr/>
        </p:nvCxnSpPr>
        <p:spPr>
          <a:xfrm flipH="1" flipV="1">
            <a:off x="7180028" y="5836516"/>
            <a:ext cx="3806496" cy="7153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63F852D-AAE1-4275-9B13-11B7311A7D5A}"/>
              </a:ext>
            </a:extLst>
          </p:cNvPr>
          <p:cNvSpPr txBox="1"/>
          <p:nvPr/>
        </p:nvSpPr>
        <p:spPr>
          <a:xfrm>
            <a:off x="10991850" y="63192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32B475A-0235-4670-BDE4-D82B4252989F}"/>
              </a:ext>
            </a:extLst>
          </p:cNvPr>
          <p:cNvSpPr txBox="1"/>
          <p:nvPr/>
        </p:nvSpPr>
        <p:spPr>
          <a:xfrm>
            <a:off x="787179" y="7493576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①メールアドレスを入力　④トップページへ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②パスワードを入力　　  </a:t>
            </a:r>
            <a:endParaRPr kumimoji="1" lang="en-US" altLang="ja-JP" sz="3600" dirty="0"/>
          </a:p>
          <a:p>
            <a:r>
              <a:rPr kumimoji="1" lang="ja-JP" altLang="en-US" sz="3600" dirty="0"/>
              <a:t>③ログインします　　　</a:t>
            </a:r>
          </a:p>
        </p:txBody>
      </p:sp>
    </p:spTree>
    <p:extLst>
      <p:ext uri="{BB962C8B-B14F-4D97-AF65-F5344CB8AC3E}">
        <p14:creationId xmlns:p14="http://schemas.microsoft.com/office/powerpoint/2010/main" val="274053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D-1 </a:t>
            </a:r>
            <a:r>
              <a:rPr kumimoji="1" lang="ja-JP" altLang="en-US" dirty="0"/>
              <a:t>投稿画面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63BB96B-0490-4E05-AF49-046853798688}"/>
              </a:ext>
            </a:extLst>
          </p:cNvPr>
          <p:cNvSpPr txBox="1"/>
          <p:nvPr/>
        </p:nvSpPr>
        <p:spPr>
          <a:xfrm>
            <a:off x="1982149" y="6629281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①投稿内容を入力　　　</a:t>
            </a:r>
            <a:endParaRPr kumimoji="1" lang="en-US" altLang="ja-JP" sz="3600" dirty="0"/>
          </a:p>
          <a:p>
            <a:r>
              <a:rPr kumimoji="1" lang="ja-JP" altLang="en-US" sz="3600" dirty="0"/>
              <a:t>②画像を選ぶボタン</a:t>
            </a:r>
            <a:endParaRPr kumimoji="1" lang="en-US" altLang="ja-JP" sz="3600" dirty="0"/>
          </a:p>
          <a:p>
            <a:r>
              <a:rPr kumimoji="1" lang="ja-JP" altLang="en-US" sz="3600" dirty="0"/>
              <a:t>③投稿するボタン　　　</a:t>
            </a:r>
            <a:endParaRPr kumimoji="1" lang="en-US" altLang="ja-JP" sz="36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424465A-95C3-4133-9E4E-B200AA545E32}"/>
              </a:ext>
            </a:extLst>
          </p:cNvPr>
          <p:cNvSpPr txBox="1"/>
          <p:nvPr/>
        </p:nvSpPr>
        <p:spPr>
          <a:xfrm>
            <a:off x="10652510" y="4817689"/>
            <a:ext cx="1054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A246426-8FA4-4836-B98B-940C34A4C72F}"/>
              </a:ext>
            </a:extLst>
          </p:cNvPr>
          <p:cNvSpPr txBox="1"/>
          <p:nvPr/>
        </p:nvSpPr>
        <p:spPr>
          <a:xfrm>
            <a:off x="11950974" y="223425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F053B71-E8BE-4284-94E1-7D84E7C6257F}"/>
              </a:ext>
            </a:extLst>
          </p:cNvPr>
          <p:cNvSpPr/>
          <p:nvPr/>
        </p:nvSpPr>
        <p:spPr>
          <a:xfrm>
            <a:off x="6308559" y="5076411"/>
            <a:ext cx="703019" cy="209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 dirty="0"/>
              <a:t>よくないね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9EF8D62-0878-41FF-867C-7FB670A1BB16}"/>
              </a:ext>
            </a:extLst>
          </p:cNvPr>
          <p:cNvSpPr txBox="1"/>
          <p:nvPr/>
        </p:nvSpPr>
        <p:spPr>
          <a:xfrm>
            <a:off x="6024536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BCB979-5089-41B7-9084-F368030D2654}"/>
              </a:ext>
            </a:extLst>
          </p:cNvPr>
          <p:cNvSpPr txBox="1"/>
          <p:nvPr/>
        </p:nvSpPr>
        <p:spPr>
          <a:xfrm>
            <a:off x="6963677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9D75C7C-CDE2-BA4E-AECB-FEE1F23B1501}"/>
              </a:ext>
            </a:extLst>
          </p:cNvPr>
          <p:cNvSpPr/>
          <p:nvPr/>
        </p:nvSpPr>
        <p:spPr>
          <a:xfrm>
            <a:off x="8671830" y="8143172"/>
            <a:ext cx="4129770" cy="1221809"/>
          </a:xfrm>
          <a:prstGeom prst="wedgeRoundRectCallout">
            <a:avLst>
              <a:gd name="adj1" fmla="val -36197"/>
              <a:gd name="adj2" fmla="val -7678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「よくないね」が要件定義にありません。</a:t>
            </a:r>
            <a:endParaRPr kumimoji="1" lang="en-US" altLang="ja-JP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32D01F9-5BBB-4C77-900A-E0212D36D465}"/>
              </a:ext>
            </a:extLst>
          </p:cNvPr>
          <p:cNvSpPr/>
          <p:nvPr/>
        </p:nvSpPr>
        <p:spPr>
          <a:xfrm>
            <a:off x="5169310" y="3731342"/>
            <a:ext cx="2271251" cy="1855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7A772CF-4C0D-4447-9A1F-1C294ED2F459}"/>
              </a:ext>
            </a:extLst>
          </p:cNvPr>
          <p:cNvSpPr txBox="1"/>
          <p:nvPr/>
        </p:nvSpPr>
        <p:spPr>
          <a:xfrm>
            <a:off x="10652510" y="2879749"/>
            <a:ext cx="1054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/>
              <a:t>②</a:t>
            </a:r>
            <a:endParaRPr kumimoji="1" lang="ja-JP" altLang="en-US" dirty="0"/>
          </a:p>
        </p:txBody>
      </p:sp>
      <p:pic>
        <p:nvPicPr>
          <p:cNvPr id="35" name="コンテンツ プレースホルダー 34" descr="グラフィカル ユーザー インターフェイス&#10;&#10;中程度の精度で自動的に生成された説明">
            <a:extLst>
              <a:ext uri="{FF2B5EF4-FFF2-40B4-BE49-F238E27FC236}">
                <a16:creationId xmlns:a16="http://schemas.microsoft.com/office/drawing/2014/main" id="{21368666-912A-46D9-A387-B3A52D8A5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38" y="2084614"/>
            <a:ext cx="8454842" cy="4490146"/>
          </a:xfrm>
        </p:spPr>
      </p:pic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BE3F4F74-CD5F-344F-9DC4-090A2C64B8B4}"/>
              </a:ext>
            </a:extLst>
          </p:cNvPr>
          <p:cNvSpPr/>
          <p:nvPr/>
        </p:nvSpPr>
        <p:spPr>
          <a:xfrm>
            <a:off x="416893" y="2757185"/>
            <a:ext cx="4252686" cy="2423886"/>
          </a:xfrm>
          <a:prstGeom prst="wedgeRoundRectCallout">
            <a:avLst>
              <a:gd name="adj1" fmla="val -22139"/>
              <a:gd name="adj2" fmla="val 139424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「画像」とは、何の画像ですか？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③〜</a:t>
            </a:r>
            <a:r>
              <a:rPr kumimoji="1" lang="ja-JP" altLang="en-US" dirty="0">
                <a:solidFill>
                  <a:schemeClr val="tx1"/>
                </a:solidFill>
              </a:rPr>
              <a:t>⑦については、いつ時点の投稿が表示されているのでしょうか？</a:t>
            </a:r>
            <a:endParaRPr kumimoji="1" lang="en-US" altLang="ja-JP" dirty="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60227143-795D-4481-A447-D9B22D089EB9}"/>
              </a:ext>
            </a:extLst>
          </p:cNvPr>
          <p:cNvCxnSpPr>
            <a:cxnSpLocks/>
          </p:cNvCxnSpPr>
          <p:nvPr/>
        </p:nvCxnSpPr>
        <p:spPr>
          <a:xfrm flipH="1">
            <a:off x="6694714" y="2715005"/>
            <a:ext cx="5133844" cy="28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E4E8B701-65F7-4EFE-AD7E-BDD1EAABF058}"/>
              </a:ext>
            </a:extLst>
          </p:cNvPr>
          <p:cNvCxnSpPr>
            <a:cxnSpLocks/>
          </p:cNvCxnSpPr>
          <p:nvPr/>
        </p:nvCxnSpPr>
        <p:spPr>
          <a:xfrm flipH="1" flipV="1">
            <a:off x="6520242" y="3687474"/>
            <a:ext cx="4132268" cy="1341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23AD488-15E9-4E38-ACB4-E3E237232133}"/>
              </a:ext>
            </a:extLst>
          </p:cNvPr>
          <p:cNvCxnSpPr>
            <a:cxnSpLocks/>
          </p:cNvCxnSpPr>
          <p:nvPr/>
        </p:nvCxnSpPr>
        <p:spPr>
          <a:xfrm flipH="1">
            <a:off x="6028687" y="3130725"/>
            <a:ext cx="4557670" cy="2131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37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D-2 </a:t>
            </a:r>
            <a:r>
              <a:rPr kumimoji="1" lang="ja-JP" altLang="en-US" dirty="0"/>
              <a:t>投稿完了時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5EA1DB-4895-41F5-ABC0-DF6991FB008D}"/>
              </a:ext>
            </a:extLst>
          </p:cNvPr>
          <p:cNvSpPr txBox="1"/>
          <p:nvPr/>
        </p:nvSpPr>
        <p:spPr>
          <a:xfrm>
            <a:off x="731999" y="7513283"/>
            <a:ext cx="11134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①投稿しましたと表示される</a:t>
            </a:r>
            <a:endParaRPr kumimoji="1" lang="en-US" altLang="ja-JP" sz="3600" dirty="0"/>
          </a:p>
          <a:p>
            <a:r>
              <a:rPr kumimoji="1" lang="ja-JP" altLang="en-US" sz="3600" dirty="0"/>
              <a:t>②投稿が新しい順で表示される　</a:t>
            </a:r>
          </a:p>
        </p:txBody>
      </p:sp>
      <p:pic>
        <p:nvPicPr>
          <p:cNvPr id="16" name="コンテンツ プレースホルダー 15">
            <a:extLst>
              <a:ext uri="{FF2B5EF4-FFF2-40B4-BE49-F238E27FC236}">
                <a16:creationId xmlns:a16="http://schemas.microsoft.com/office/drawing/2014/main" id="{36B1E64F-A656-4F7F-AA6D-999D44334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1935161"/>
            <a:ext cx="10809975" cy="5578122"/>
          </a:xfrm>
        </p:spPr>
      </p:pic>
      <p:sp>
        <p:nvSpPr>
          <p:cNvPr id="3" name="角丸四角形吹き出し 2">
            <a:extLst>
              <a:ext uri="{FF2B5EF4-FFF2-40B4-BE49-F238E27FC236}">
                <a16:creationId xmlns:a16="http://schemas.microsoft.com/office/drawing/2014/main" id="{3F676753-379B-784F-94A2-0BDCAC06FB03}"/>
              </a:ext>
            </a:extLst>
          </p:cNvPr>
          <p:cNvSpPr/>
          <p:nvPr/>
        </p:nvSpPr>
        <p:spPr>
          <a:xfrm>
            <a:off x="1030514" y="3018971"/>
            <a:ext cx="4252686" cy="2423886"/>
          </a:xfrm>
          <a:prstGeom prst="wedgeRoundRectCallout">
            <a:avLst>
              <a:gd name="adj1" fmla="val 33834"/>
              <a:gd name="adj2" fmla="val 7655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投稿完了時にしか投稿の一覧は表示できないのでしょうか？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また、「いいね」「よくないね」はどのように表示されますか？</a:t>
            </a: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E6FCCF98-CAA4-4FC9-89F9-51AA24557272}"/>
              </a:ext>
            </a:extLst>
          </p:cNvPr>
          <p:cNvCxnSpPr>
            <a:cxnSpLocks/>
          </p:cNvCxnSpPr>
          <p:nvPr/>
        </p:nvCxnSpPr>
        <p:spPr>
          <a:xfrm flipH="1" flipV="1">
            <a:off x="7912510" y="3288890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BA0E8C-AADD-4D10-AFC6-84B904773720}"/>
              </a:ext>
            </a:extLst>
          </p:cNvPr>
          <p:cNvSpPr txBox="1"/>
          <p:nvPr/>
        </p:nvSpPr>
        <p:spPr>
          <a:xfrm>
            <a:off x="9713456" y="54316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DB6CDF2-D3A4-4A83-A9D4-F7967DA763E3}"/>
              </a:ext>
            </a:extLst>
          </p:cNvPr>
          <p:cNvCxnSpPr>
            <a:cxnSpLocks/>
          </p:cNvCxnSpPr>
          <p:nvPr/>
        </p:nvCxnSpPr>
        <p:spPr>
          <a:xfrm flipH="1" flipV="1">
            <a:off x="7821760" y="5267271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4509CE6-2BC9-4408-AE9A-C269ABC08107}"/>
              </a:ext>
            </a:extLst>
          </p:cNvPr>
          <p:cNvSpPr txBox="1"/>
          <p:nvPr/>
        </p:nvSpPr>
        <p:spPr>
          <a:xfrm>
            <a:off x="9622706" y="741001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0954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D8B7E750-1E8E-439A-92B2-5E178273B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754340"/>
            <a:ext cx="11871158" cy="659990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B2FAA44-CA00-4C83-ABA3-DEB78F33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D-3 </a:t>
            </a:r>
            <a:r>
              <a:rPr kumimoji="1" lang="ja-JP" altLang="en-US" dirty="0"/>
              <a:t>投稿</a:t>
            </a:r>
            <a:r>
              <a:rPr lang="ja-JP" altLang="en-US" dirty="0"/>
              <a:t>一覧</a:t>
            </a:r>
            <a:endParaRPr kumimoji="1" lang="ja-JP" altLang="en-US" dirty="0"/>
          </a:p>
        </p:txBody>
      </p:sp>
      <p:pic>
        <p:nvPicPr>
          <p:cNvPr id="5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BEFFB056-AE21-48CA-A69C-F6881535B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889740"/>
            <a:ext cx="11871158" cy="6599903"/>
          </a:xfr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B9F5F054-6567-4DAC-A1C9-492B4736960E}"/>
              </a:ext>
            </a:extLst>
          </p:cNvPr>
          <p:cNvCxnSpPr>
            <a:cxnSpLocks/>
          </p:cNvCxnSpPr>
          <p:nvPr/>
        </p:nvCxnSpPr>
        <p:spPr>
          <a:xfrm flipH="1" flipV="1">
            <a:off x="7776883" y="5534454"/>
            <a:ext cx="2078942" cy="162544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CCB4203-3C42-41AD-89D6-CADFAA75FEDD}"/>
              </a:ext>
            </a:extLst>
          </p:cNvPr>
          <p:cNvSpPr txBox="1"/>
          <p:nvPr/>
        </p:nvSpPr>
        <p:spPr>
          <a:xfrm>
            <a:off x="9765075" y="69433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CFFF099-6A80-4F0E-B8AD-18519ACD5B5D}"/>
              </a:ext>
            </a:extLst>
          </p:cNvPr>
          <p:cNvSpPr txBox="1"/>
          <p:nvPr/>
        </p:nvSpPr>
        <p:spPr>
          <a:xfrm>
            <a:off x="525959" y="8012418"/>
            <a:ext cx="11975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①投稿（画像がある場合は画像も）が新しい順に表示される　⑤よくないねされた数が表示される</a:t>
            </a:r>
            <a:endParaRPr kumimoji="1" lang="en-US" altLang="ja-JP" dirty="0"/>
          </a:p>
          <a:p>
            <a:r>
              <a:rPr kumimoji="1" lang="ja-JP" altLang="en-US" dirty="0"/>
              <a:t>②いいねができる</a:t>
            </a:r>
            <a:r>
              <a:rPr kumimoji="1" lang="en-US" altLang="ja-JP" dirty="0"/>
              <a:t>(1</a:t>
            </a:r>
            <a:r>
              <a:rPr kumimoji="1" lang="ja-JP" altLang="en-US" dirty="0"/>
              <a:t>人につき</a:t>
            </a:r>
            <a:r>
              <a:rPr kumimoji="1" lang="en-US" altLang="ja-JP" dirty="0"/>
              <a:t>1</a:t>
            </a:r>
            <a:r>
              <a:rPr kumimoji="1" lang="ja-JP" altLang="en-US" dirty="0"/>
              <a:t>回）　　　　　　　　　　　　　　　</a:t>
            </a:r>
            <a:endParaRPr kumimoji="1" lang="en-US" altLang="ja-JP" dirty="0"/>
          </a:p>
          <a:p>
            <a:r>
              <a:rPr kumimoji="1" lang="ja-JP" altLang="en-US" dirty="0"/>
              <a:t>③いいねされた数が表示される</a:t>
            </a:r>
            <a:endParaRPr kumimoji="1" lang="en-US" altLang="ja-JP" dirty="0"/>
          </a:p>
          <a:p>
            <a:r>
              <a:rPr kumimoji="1" lang="ja-JP" altLang="en-US" dirty="0"/>
              <a:t>④よくないねができる</a:t>
            </a:r>
            <a:r>
              <a:rPr kumimoji="1" lang="en-US" altLang="ja-JP" dirty="0"/>
              <a:t>(</a:t>
            </a:r>
            <a:r>
              <a:rPr kumimoji="1" lang="ja-JP" altLang="en-US" dirty="0"/>
              <a:t>いいね同様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E30B292D-9F86-4770-8792-BFCBE35E594F}"/>
              </a:ext>
            </a:extLst>
          </p:cNvPr>
          <p:cNvCxnSpPr>
            <a:cxnSpLocks/>
          </p:cNvCxnSpPr>
          <p:nvPr/>
        </p:nvCxnSpPr>
        <p:spPr>
          <a:xfrm flipV="1">
            <a:off x="5633715" y="6288447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1F0289C-2FB0-4BD1-A816-94834A09D7E5}"/>
              </a:ext>
            </a:extLst>
          </p:cNvPr>
          <p:cNvSpPr txBox="1"/>
          <p:nvPr/>
        </p:nvSpPr>
        <p:spPr>
          <a:xfrm>
            <a:off x="5226523" y="680804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78D5570A-AB77-4EF8-A49A-F3EE8DF6C46A}"/>
              </a:ext>
            </a:extLst>
          </p:cNvPr>
          <p:cNvCxnSpPr>
            <a:cxnSpLocks/>
          </p:cNvCxnSpPr>
          <p:nvPr/>
        </p:nvCxnSpPr>
        <p:spPr>
          <a:xfrm flipH="1" flipV="1">
            <a:off x="7277706" y="6239010"/>
            <a:ext cx="6815" cy="6150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9E09DBB-61EC-4490-846C-87DB8BCBF9FE}"/>
              </a:ext>
            </a:extLst>
          </p:cNvPr>
          <p:cNvSpPr txBox="1"/>
          <p:nvPr/>
        </p:nvSpPr>
        <p:spPr>
          <a:xfrm>
            <a:off x="6910029" y="687672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B707CAAD-0555-4396-BDEB-39256E72FED5}"/>
              </a:ext>
            </a:extLst>
          </p:cNvPr>
          <p:cNvCxnSpPr>
            <a:cxnSpLocks/>
          </p:cNvCxnSpPr>
          <p:nvPr/>
        </p:nvCxnSpPr>
        <p:spPr>
          <a:xfrm flipV="1">
            <a:off x="6263121" y="6280818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E75FC3F-FEFD-4806-9A30-05D04F50CEF8}"/>
              </a:ext>
            </a:extLst>
          </p:cNvPr>
          <p:cNvSpPr txBox="1"/>
          <p:nvPr/>
        </p:nvSpPr>
        <p:spPr>
          <a:xfrm>
            <a:off x="5855929" y="680042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CEC0CF0-D7E6-4B3C-9861-74EF5B8B2C9A}"/>
              </a:ext>
            </a:extLst>
          </p:cNvPr>
          <p:cNvCxnSpPr>
            <a:cxnSpLocks/>
          </p:cNvCxnSpPr>
          <p:nvPr/>
        </p:nvCxnSpPr>
        <p:spPr>
          <a:xfrm flipV="1">
            <a:off x="7776883" y="6221836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CAEFA5C-D669-4BA7-9161-65CE731522DA}"/>
              </a:ext>
            </a:extLst>
          </p:cNvPr>
          <p:cNvSpPr txBox="1"/>
          <p:nvPr/>
        </p:nvSpPr>
        <p:spPr>
          <a:xfrm>
            <a:off x="7437079" y="676831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B7CC585-1B58-4D2D-B26C-13DE51174B15}"/>
              </a:ext>
            </a:extLst>
          </p:cNvPr>
          <p:cNvSpPr txBox="1"/>
          <p:nvPr/>
        </p:nvSpPr>
        <p:spPr>
          <a:xfrm>
            <a:off x="9765075" y="6807940"/>
            <a:ext cx="105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723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6EE3F2-C7B8-4F11-AF20-A06AE7214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E-1</a:t>
            </a:r>
            <a:r>
              <a:rPr lang="ja-JP" altLang="en-US" dirty="0"/>
              <a:t> ユーザー名表示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F79456E-A87D-4F67-9377-26F8AB457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996" y="3143061"/>
            <a:ext cx="9308354" cy="3696747"/>
          </a:xfrm>
          <a:prstGeom prst="rect">
            <a:avLst/>
          </a:prstGeo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80015A3-93F0-4DBF-B6D9-35AA2123FC33}"/>
              </a:ext>
            </a:extLst>
          </p:cNvPr>
          <p:cNvCxnSpPr>
            <a:cxnSpLocks/>
          </p:cNvCxnSpPr>
          <p:nvPr/>
        </p:nvCxnSpPr>
        <p:spPr>
          <a:xfrm flipH="1">
            <a:off x="5584874" y="4952493"/>
            <a:ext cx="3974593" cy="15633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A3C47DF-AC68-4929-8559-4C87790F965C}"/>
              </a:ext>
            </a:extLst>
          </p:cNvPr>
          <p:cNvSpPr txBox="1"/>
          <p:nvPr/>
        </p:nvSpPr>
        <p:spPr>
          <a:xfrm>
            <a:off x="9559467" y="4649205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DA4CDBF-D5D9-40FB-8E34-FF0EC3048A73}"/>
              </a:ext>
            </a:extLst>
          </p:cNvPr>
          <p:cNvCxnSpPr>
            <a:cxnSpLocks/>
          </p:cNvCxnSpPr>
          <p:nvPr/>
        </p:nvCxnSpPr>
        <p:spPr>
          <a:xfrm flipH="1" flipV="1">
            <a:off x="3887449" y="5912524"/>
            <a:ext cx="4611756" cy="872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56D8F82-E874-44F7-9BAF-4F9C139F7AC1}"/>
              </a:ext>
            </a:extLst>
          </p:cNvPr>
          <p:cNvSpPr txBox="1"/>
          <p:nvPr/>
        </p:nvSpPr>
        <p:spPr>
          <a:xfrm>
            <a:off x="8621621" y="551897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6EEADE-187B-49F2-8481-8940241E5302}"/>
              </a:ext>
            </a:extLst>
          </p:cNvPr>
          <p:cNvSpPr txBox="1"/>
          <p:nvPr/>
        </p:nvSpPr>
        <p:spPr>
          <a:xfrm>
            <a:off x="1260231" y="7274169"/>
            <a:ext cx="106612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①　投稿</a:t>
            </a:r>
            <a:r>
              <a:rPr kumimoji="1" lang="ja-JP" altLang="en-US" sz="4000"/>
              <a:t>したユーザ名、投稿数が</a:t>
            </a:r>
            <a:r>
              <a:rPr kumimoji="1" lang="ja-JP" altLang="en-US" sz="4000" dirty="0"/>
              <a:t>表示される</a:t>
            </a:r>
            <a:endParaRPr kumimoji="1" lang="en-US" altLang="ja-JP" sz="4000" dirty="0"/>
          </a:p>
          <a:p>
            <a:r>
              <a:rPr kumimoji="1" lang="ja-JP" altLang="en-US" sz="4000" dirty="0"/>
              <a:t>②　トップページ</a:t>
            </a:r>
            <a:r>
              <a:rPr kumimoji="1" lang="ja-JP" altLang="en-US" sz="4000"/>
              <a:t>へ戻る</a:t>
            </a:r>
            <a:endParaRPr kumimoji="1" lang="en-US" altLang="ja-JP" sz="4000" dirty="0"/>
          </a:p>
          <a:p>
            <a:r>
              <a:rPr kumimoji="1" lang="en-US" altLang="ja-JP" sz="4000" dirty="0"/>
              <a:t>※</a:t>
            </a:r>
            <a:r>
              <a:rPr kumimoji="1" lang="ja-JP" altLang="en-US" sz="4000"/>
              <a:t>実際の画面はもう少し綺麗になる予定です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B537F4-2DA4-124B-909A-018920DF03E3}"/>
              </a:ext>
            </a:extLst>
          </p:cNvPr>
          <p:cNvSpPr txBox="1"/>
          <p:nvPr/>
        </p:nvSpPr>
        <p:spPr>
          <a:xfrm>
            <a:off x="3143660" y="5108831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投稿数　：　１２３４</a:t>
            </a:r>
          </a:p>
        </p:txBody>
      </p:sp>
    </p:spTree>
    <p:extLst>
      <p:ext uri="{BB962C8B-B14F-4D97-AF65-F5344CB8AC3E}">
        <p14:creationId xmlns:p14="http://schemas.microsoft.com/office/powerpoint/2010/main" val="174672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2044</TotalTime>
  <Words>453</Words>
  <Application>Microsoft Macintosh PowerPoint</Application>
  <PresentationFormat>A3 297x420 mm</PresentationFormat>
  <Paragraphs>86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游ゴシック</vt:lpstr>
      <vt:lpstr>Arial</vt:lpstr>
      <vt:lpstr>Calibri</vt:lpstr>
      <vt:lpstr>Calibri Light</vt:lpstr>
      <vt:lpstr>Helvetica Neue</vt:lpstr>
      <vt:lpstr>Office テーマ</vt:lpstr>
      <vt:lpstr>TwitterライクなSNSサイト Urattei　画面設計書</vt:lpstr>
      <vt:lpstr>A-1 トップページ</vt:lpstr>
      <vt:lpstr>B-1 会員登録ページ</vt:lpstr>
      <vt:lpstr>C-1 ログインページ</vt:lpstr>
      <vt:lpstr>D-1 投稿画面</vt:lpstr>
      <vt:lpstr>D-2 投稿完了時</vt:lpstr>
      <vt:lpstr>D-3 投稿一覧</vt:lpstr>
      <vt:lpstr>E-1 ユーザー名表示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浜村圭祐</dc:creator>
  <cp:lastModifiedBy>-</cp:lastModifiedBy>
  <cp:revision>52</cp:revision>
  <dcterms:created xsi:type="dcterms:W3CDTF">2021-12-15T01:15:16Z</dcterms:created>
  <dcterms:modified xsi:type="dcterms:W3CDTF">2021-12-23T02:58:52Z</dcterms:modified>
</cp:coreProperties>
</file>

<file path=docProps/thumbnail.jpeg>
</file>